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Aclonica"/>
      <p:regular r:id="rId7"/>
    </p:embeddedFont>
    <p:embeddedFont>
      <p:font typeface="DM Serif Display"/>
      <p:regular r:id="rId8"/>
      <p: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DMSerifDispla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clonica-regular.fntdata"/><Relationship Id="rId8" Type="http://schemas.openxmlformats.org/officeDocument/2006/relationships/font" Target="fonts/DMSerif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400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81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5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image" Target="../media/image10.jpg"/><Relationship Id="rId13" Type="http://schemas.openxmlformats.org/officeDocument/2006/relationships/image" Target="../media/image1.jpg"/><Relationship Id="rId12"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5.jpg"/><Relationship Id="rId15" Type="http://schemas.openxmlformats.org/officeDocument/2006/relationships/image" Target="../media/image6.png"/><Relationship Id="rId14" Type="http://schemas.openxmlformats.org/officeDocument/2006/relationships/image" Target="../media/image8.png"/><Relationship Id="rId16" Type="http://schemas.openxmlformats.org/officeDocument/2006/relationships/hyperlink" Target="http://rosettajamesfoundation.org/JamesFashionablyGreekScholarshipForm.pdf?mc_cid=9d70c4dce1&amp;mc_eid=99d64acc74" TargetMode="External"/><Relationship Id="rId5" Type="http://schemas.openxmlformats.org/officeDocument/2006/relationships/hyperlink" Target="https://www.tmcf.org/students-alumni/scholarships/open-scholarships/" TargetMode="External"/><Relationship Id="rId6" Type="http://schemas.openxmlformats.org/officeDocument/2006/relationships/image" Target="../media/image2.jpg"/><Relationship Id="rId7" Type="http://schemas.openxmlformats.org/officeDocument/2006/relationships/image" Target="../media/image7.png"/><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p:nvPr/>
        </p:nvSpPr>
        <p:spPr>
          <a:xfrm>
            <a:off x="0" y="7774550"/>
            <a:ext cx="7772400" cy="2249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0" y="5950"/>
            <a:ext cx="7772401" cy="2181200"/>
          </a:xfrm>
          <a:prstGeom prst="rect">
            <a:avLst/>
          </a:prstGeom>
          <a:noFill/>
          <a:ln>
            <a:noFill/>
          </a:ln>
        </p:spPr>
      </p:pic>
      <p:sp>
        <p:nvSpPr>
          <p:cNvPr id="56" name="Google Shape;56;p13"/>
          <p:cNvSpPr txBox="1"/>
          <p:nvPr>
            <p:ph type="ctrTitle"/>
          </p:nvPr>
        </p:nvSpPr>
        <p:spPr>
          <a:xfrm>
            <a:off x="0" y="158350"/>
            <a:ext cx="7772400" cy="433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600">
                <a:latin typeface="Aclonica"/>
                <a:ea typeface="Aclonica"/>
                <a:cs typeface="Aclonica"/>
                <a:sym typeface="Aclonica"/>
              </a:rPr>
              <a:t>Scholarships to Apply</a:t>
            </a:r>
            <a:endParaRPr sz="2600">
              <a:latin typeface="Aclonica"/>
              <a:ea typeface="Aclonica"/>
              <a:cs typeface="Aclonica"/>
              <a:sym typeface="Aclonica"/>
            </a:endParaRPr>
          </a:p>
        </p:txBody>
      </p:sp>
      <p:sp>
        <p:nvSpPr>
          <p:cNvPr id="57" name="Google Shape;57;p13"/>
          <p:cNvSpPr txBox="1"/>
          <p:nvPr>
            <p:ph type="ctrTitle"/>
          </p:nvPr>
        </p:nvSpPr>
        <p:spPr>
          <a:xfrm>
            <a:off x="28625" y="2752888"/>
            <a:ext cx="7772400" cy="1128900"/>
          </a:xfrm>
          <a:prstGeom prst="rect">
            <a:avLst/>
          </a:prstGeom>
        </p:spPr>
        <p:txBody>
          <a:bodyPr anchorCtr="0" anchor="b" bIns="91425" lIns="91425" spcFirstLastPara="1" rIns="91425" wrap="square" tIns="91425">
            <a:normAutofit fontScale="90000"/>
          </a:bodyPr>
          <a:lstStyle/>
          <a:p>
            <a:pPr indent="0" lvl="0" marL="0" rtl="0" algn="just">
              <a:spcBef>
                <a:spcPts val="0"/>
              </a:spcBef>
              <a:spcAft>
                <a:spcPts val="0"/>
              </a:spcAft>
              <a:buNone/>
            </a:pPr>
            <a:r>
              <a:rPr lang="en" sz="1200">
                <a:latin typeface="Times New Roman"/>
                <a:ea typeface="Times New Roman"/>
                <a:cs typeface="Times New Roman"/>
                <a:sym typeface="Times New Roman"/>
              </a:rPr>
              <a:t>The purpose of the scholarship is to provide New Mount Zion Baptist Church students with tools and resources to achieve their higher education goals.  The ministry also provides a relatable forum to discuss ways to reach their goals of entering college, trade/vocational training, or the </a:t>
            </a:r>
            <a:r>
              <a:rPr lang="en" sz="1200">
                <a:latin typeface="Times New Roman"/>
                <a:ea typeface="Times New Roman"/>
                <a:cs typeface="Times New Roman"/>
                <a:sym typeface="Times New Roman"/>
              </a:rPr>
              <a:t>military</a:t>
            </a:r>
            <a:r>
              <a:rPr lang="en" sz="1200">
                <a:latin typeface="Times New Roman"/>
                <a:ea typeface="Times New Roman"/>
                <a:cs typeface="Times New Roman"/>
                <a:sym typeface="Times New Roman"/>
              </a:rPr>
              <a:t>.  Students are honored for their academic work, community service and church participation. The committee has two functioning parts: Information and Financial Award (Scholarship). We present 4-year planning tools, essay writing assistance, other scholarship opportunities, and forums. The scholarship is based on GPA, recommendation letters, essays, participation in the youth ministry and the fulfillment of all requirements needed to be accepted into any college/university, trade/vocational training, or military.</a:t>
            </a:r>
            <a:endParaRPr sz="3600">
              <a:latin typeface="Times New Roman"/>
              <a:ea typeface="Times New Roman"/>
              <a:cs typeface="Times New Roman"/>
              <a:sym typeface="Times New Roman"/>
            </a:endParaRPr>
          </a:p>
        </p:txBody>
      </p:sp>
      <p:pic>
        <p:nvPicPr>
          <p:cNvPr id="58" name="Google Shape;58;p13"/>
          <p:cNvPicPr preferRelativeResize="0"/>
          <p:nvPr/>
        </p:nvPicPr>
        <p:blipFill rotWithShape="1">
          <a:blip r:embed="rId4">
            <a:alphaModFix/>
          </a:blip>
          <a:srcRect b="15837" l="7537" r="6218" t="8997"/>
          <a:stretch/>
        </p:blipFill>
        <p:spPr>
          <a:xfrm>
            <a:off x="3225975" y="2193900"/>
            <a:ext cx="1044249" cy="594050"/>
          </a:xfrm>
          <a:prstGeom prst="rect">
            <a:avLst/>
          </a:prstGeom>
          <a:noFill/>
          <a:ln>
            <a:noFill/>
          </a:ln>
        </p:spPr>
      </p:pic>
      <p:sp>
        <p:nvSpPr>
          <p:cNvPr id="59" name="Google Shape;59;p13"/>
          <p:cNvSpPr txBox="1"/>
          <p:nvPr/>
        </p:nvSpPr>
        <p:spPr>
          <a:xfrm>
            <a:off x="108500" y="4401575"/>
            <a:ext cx="26748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5"/>
              </a:rPr>
              <a:t>Thurgood Marshall College Fund</a:t>
            </a:r>
            <a:endParaRPr sz="1000">
              <a:solidFill>
                <a:schemeClr val="lt1"/>
              </a:solidFill>
              <a:latin typeface="DM Serif Display"/>
              <a:ea typeface="DM Serif Display"/>
              <a:cs typeface="DM Serif Display"/>
              <a:sym typeface="DM Serif Display"/>
            </a:endParaRPr>
          </a:p>
        </p:txBody>
      </p:sp>
      <p:sp>
        <p:nvSpPr>
          <p:cNvPr id="60" name="Google Shape;60;p13"/>
          <p:cNvSpPr txBox="1"/>
          <p:nvPr/>
        </p:nvSpPr>
        <p:spPr>
          <a:xfrm>
            <a:off x="50" y="3881800"/>
            <a:ext cx="7772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Impact"/>
                <a:ea typeface="Impact"/>
                <a:cs typeface="Impact"/>
                <a:sym typeface="Impact"/>
              </a:rPr>
              <a:t>Please click one of the tabs below to get more information</a:t>
            </a:r>
            <a:endParaRPr>
              <a:latin typeface="Impact"/>
              <a:ea typeface="Impact"/>
              <a:cs typeface="Impact"/>
              <a:sym typeface="Impact"/>
            </a:endParaRPr>
          </a:p>
        </p:txBody>
      </p:sp>
      <p:sp>
        <p:nvSpPr>
          <p:cNvPr id="61" name="Google Shape;61;p13"/>
          <p:cNvSpPr txBox="1"/>
          <p:nvPr/>
        </p:nvSpPr>
        <p:spPr>
          <a:xfrm>
            <a:off x="2796700" y="4401575"/>
            <a:ext cx="975600" cy="3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DM Serif Display"/>
                <a:ea typeface="DM Serif Display"/>
                <a:cs typeface="DM Serif Display"/>
                <a:sym typeface="DM Serif Display"/>
              </a:rPr>
              <a:t>Various </a:t>
            </a:r>
            <a:r>
              <a:rPr lang="en" sz="1000">
                <a:latin typeface="DM Serif Display"/>
                <a:ea typeface="DM Serif Display"/>
                <a:cs typeface="DM Serif Display"/>
                <a:sym typeface="DM Serif Display"/>
              </a:rPr>
              <a:t>Deadlines</a:t>
            </a:r>
            <a:endParaRPr sz="1000">
              <a:latin typeface="DM Serif Display"/>
              <a:ea typeface="DM Serif Display"/>
              <a:cs typeface="DM Serif Display"/>
              <a:sym typeface="DM Serif Display"/>
            </a:endParaRPr>
          </a:p>
        </p:txBody>
      </p:sp>
      <p:sp>
        <p:nvSpPr>
          <p:cNvPr id="62" name="Google Shape;62;p13"/>
          <p:cNvSpPr txBox="1"/>
          <p:nvPr/>
        </p:nvSpPr>
        <p:spPr>
          <a:xfrm>
            <a:off x="3772300" y="4389688"/>
            <a:ext cx="975600" cy="3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DM Serif Display"/>
                <a:ea typeface="DM Serif Display"/>
                <a:cs typeface="DM Serif Display"/>
                <a:sym typeface="DM Serif Display"/>
              </a:rPr>
              <a:t>7</a:t>
            </a:r>
            <a:r>
              <a:rPr lang="en" sz="1000">
                <a:latin typeface="DM Serif Display"/>
                <a:ea typeface="DM Serif Display"/>
                <a:cs typeface="DM Serif Display"/>
                <a:sym typeface="DM Serif Display"/>
              </a:rPr>
              <a:t>/15/2023 Deadline</a:t>
            </a:r>
            <a:endParaRPr sz="1000">
              <a:latin typeface="DM Serif Display"/>
              <a:ea typeface="DM Serif Display"/>
              <a:cs typeface="DM Serif Display"/>
              <a:sym typeface="DM Serif Display"/>
            </a:endParaRPr>
          </a:p>
        </p:txBody>
      </p:sp>
      <p:grpSp>
        <p:nvGrpSpPr>
          <p:cNvPr id="63" name="Google Shape;63;p13"/>
          <p:cNvGrpSpPr/>
          <p:nvPr/>
        </p:nvGrpSpPr>
        <p:grpSpPr>
          <a:xfrm>
            <a:off x="-19600" y="7372475"/>
            <a:ext cx="7792051" cy="2672575"/>
            <a:chOff x="-19600" y="7372475"/>
            <a:chExt cx="7792051" cy="2672575"/>
          </a:xfrm>
        </p:grpSpPr>
        <p:pic>
          <p:nvPicPr>
            <p:cNvPr id="64" name="Google Shape;64;p13"/>
            <p:cNvPicPr preferRelativeResize="0"/>
            <p:nvPr/>
          </p:nvPicPr>
          <p:blipFill>
            <a:blip r:embed="rId6">
              <a:alphaModFix/>
            </a:blip>
            <a:stretch>
              <a:fillRect/>
            </a:stretch>
          </p:blipFill>
          <p:spPr>
            <a:xfrm>
              <a:off x="6680825" y="7395625"/>
              <a:ext cx="1091574" cy="1389300"/>
            </a:xfrm>
            <a:prstGeom prst="rect">
              <a:avLst/>
            </a:prstGeom>
            <a:noFill/>
            <a:ln>
              <a:noFill/>
            </a:ln>
          </p:spPr>
        </p:pic>
        <p:pic>
          <p:nvPicPr>
            <p:cNvPr id="65" name="Google Shape;65;p13"/>
            <p:cNvPicPr preferRelativeResize="0"/>
            <p:nvPr/>
          </p:nvPicPr>
          <p:blipFill>
            <a:blip r:embed="rId7">
              <a:alphaModFix/>
            </a:blip>
            <a:stretch>
              <a:fillRect/>
            </a:stretch>
          </p:blipFill>
          <p:spPr>
            <a:xfrm>
              <a:off x="12400" y="7372475"/>
              <a:ext cx="1215885" cy="1435626"/>
            </a:xfrm>
            <a:prstGeom prst="rect">
              <a:avLst/>
            </a:prstGeom>
            <a:noFill/>
            <a:ln>
              <a:noFill/>
            </a:ln>
          </p:spPr>
        </p:pic>
        <p:pic>
          <p:nvPicPr>
            <p:cNvPr id="66" name="Google Shape;66;p13"/>
            <p:cNvPicPr preferRelativeResize="0"/>
            <p:nvPr/>
          </p:nvPicPr>
          <p:blipFill>
            <a:blip r:embed="rId8">
              <a:alphaModFix/>
            </a:blip>
            <a:stretch>
              <a:fillRect/>
            </a:stretch>
          </p:blipFill>
          <p:spPr>
            <a:xfrm>
              <a:off x="1196273" y="7372475"/>
              <a:ext cx="1129427" cy="1442074"/>
            </a:xfrm>
            <a:prstGeom prst="rect">
              <a:avLst/>
            </a:prstGeom>
            <a:noFill/>
            <a:ln>
              <a:noFill/>
            </a:ln>
          </p:spPr>
        </p:pic>
        <p:pic>
          <p:nvPicPr>
            <p:cNvPr id="67" name="Google Shape;67;p13"/>
            <p:cNvPicPr preferRelativeResize="0"/>
            <p:nvPr/>
          </p:nvPicPr>
          <p:blipFill>
            <a:blip r:embed="rId9">
              <a:alphaModFix/>
            </a:blip>
            <a:stretch>
              <a:fillRect/>
            </a:stretch>
          </p:blipFill>
          <p:spPr>
            <a:xfrm>
              <a:off x="1378775" y="8814538"/>
              <a:ext cx="1608079" cy="1206075"/>
            </a:xfrm>
            <a:prstGeom prst="rect">
              <a:avLst/>
            </a:prstGeom>
            <a:noFill/>
            <a:ln>
              <a:noFill/>
            </a:ln>
          </p:spPr>
        </p:pic>
        <p:pic>
          <p:nvPicPr>
            <p:cNvPr id="68" name="Google Shape;68;p13"/>
            <p:cNvPicPr preferRelativeResize="0"/>
            <p:nvPr/>
          </p:nvPicPr>
          <p:blipFill>
            <a:blip r:embed="rId10">
              <a:alphaModFix/>
            </a:blip>
            <a:stretch>
              <a:fillRect/>
            </a:stretch>
          </p:blipFill>
          <p:spPr>
            <a:xfrm>
              <a:off x="5506850" y="7372475"/>
              <a:ext cx="1173972" cy="1435626"/>
            </a:xfrm>
            <a:prstGeom prst="rect">
              <a:avLst/>
            </a:prstGeom>
            <a:noFill/>
            <a:ln>
              <a:noFill/>
            </a:ln>
          </p:spPr>
        </p:pic>
        <p:pic>
          <p:nvPicPr>
            <p:cNvPr id="69" name="Google Shape;69;p13"/>
            <p:cNvPicPr preferRelativeResize="0"/>
            <p:nvPr/>
          </p:nvPicPr>
          <p:blipFill>
            <a:blip r:embed="rId11">
              <a:alphaModFix/>
            </a:blip>
            <a:stretch>
              <a:fillRect/>
            </a:stretch>
          </p:blipFill>
          <p:spPr>
            <a:xfrm>
              <a:off x="2322809" y="7372475"/>
              <a:ext cx="3184029" cy="1435625"/>
            </a:xfrm>
            <a:prstGeom prst="rect">
              <a:avLst/>
            </a:prstGeom>
            <a:noFill/>
            <a:ln>
              <a:noFill/>
            </a:ln>
          </p:spPr>
        </p:pic>
        <p:pic>
          <p:nvPicPr>
            <p:cNvPr id="70" name="Google Shape;70;p13"/>
            <p:cNvPicPr preferRelativeResize="0"/>
            <p:nvPr/>
          </p:nvPicPr>
          <p:blipFill>
            <a:blip r:embed="rId12">
              <a:alphaModFix/>
            </a:blip>
            <a:stretch>
              <a:fillRect/>
            </a:stretch>
          </p:blipFill>
          <p:spPr>
            <a:xfrm>
              <a:off x="2986851" y="8808100"/>
              <a:ext cx="1298220" cy="1206075"/>
            </a:xfrm>
            <a:prstGeom prst="rect">
              <a:avLst/>
            </a:prstGeom>
            <a:noFill/>
            <a:ln>
              <a:noFill/>
            </a:ln>
          </p:spPr>
        </p:pic>
        <p:pic>
          <p:nvPicPr>
            <p:cNvPr id="71" name="Google Shape;71;p13"/>
            <p:cNvPicPr preferRelativeResize="0"/>
            <p:nvPr/>
          </p:nvPicPr>
          <p:blipFill>
            <a:blip r:embed="rId13">
              <a:alphaModFix/>
            </a:blip>
            <a:stretch>
              <a:fillRect/>
            </a:stretch>
          </p:blipFill>
          <p:spPr>
            <a:xfrm>
              <a:off x="-19600" y="8790100"/>
              <a:ext cx="1398374" cy="1254950"/>
            </a:xfrm>
            <a:prstGeom prst="rect">
              <a:avLst/>
            </a:prstGeom>
            <a:noFill/>
            <a:ln>
              <a:noFill/>
            </a:ln>
          </p:spPr>
        </p:pic>
        <p:pic>
          <p:nvPicPr>
            <p:cNvPr id="72" name="Google Shape;72;p13"/>
            <p:cNvPicPr preferRelativeResize="0"/>
            <p:nvPr/>
          </p:nvPicPr>
          <p:blipFill>
            <a:blip r:embed="rId14">
              <a:alphaModFix/>
            </a:blip>
            <a:stretch>
              <a:fillRect/>
            </a:stretch>
          </p:blipFill>
          <p:spPr>
            <a:xfrm>
              <a:off x="5683450" y="8814550"/>
              <a:ext cx="2089001" cy="1206049"/>
            </a:xfrm>
            <a:prstGeom prst="rect">
              <a:avLst/>
            </a:prstGeom>
            <a:noFill/>
            <a:ln>
              <a:noFill/>
            </a:ln>
          </p:spPr>
        </p:pic>
      </p:grpSp>
      <p:pic>
        <p:nvPicPr>
          <p:cNvPr id="73" name="Google Shape;73;p13"/>
          <p:cNvPicPr preferRelativeResize="0"/>
          <p:nvPr/>
        </p:nvPicPr>
        <p:blipFill>
          <a:blip r:embed="rId15">
            <a:alphaModFix/>
          </a:blip>
          <a:stretch>
            <a:fillRect/>
          </a:stretch>
        </p:blipFill>
        <p:spPr>
          <a:xfrm>
            <a:off x="4285075" y="8808100"/>
            <a:ext cx="1398379" cy="1206074"/>
          </a:xfrm>
          <a:prstGeom prst="rect">
            <a:avLst/>
          </a:prstGeom>
          <a:noFill/>
          <a:ln>
            <a:noFill/>
          </a:ln>
        </p:spPr>
      </p:pic>
      <p:sp>
        <p:nvSpPr>
          <p:cNvPr id="74" name="Google Shape;74;p13"/>
          <p:cNvSpPr txBox="1"/>
          <p:nvPr/>
        </p:nvSpPr>
        <p:spPr>
          <a:xfrm>
            <a:off x="4880400" y="4401575"/>
            <a:ext cx="26748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16"/>
              </a:rPr>
              <a:t>Fashionably Greek Scholarship</a:t>
            </a:r>
            <a:endParaRPr sz="1000">
              <a:solidFill>
                <a:schemeClr val="lt1"/>
              </a:solidFill>
              <a:latin typeface="DM Serif Display"/>
              <a:ea typeface="DM Serif Display"/>
              <a:cs typeface="DM Serif Display"/>
              <a:sym typeface="DM Serif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